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 id="2147483674" r:id="rId2"/>
    <p:sldMasterId id="2147483686" r:id="rId3"/>
  </p:sldMasterIdLst>
  <p:sldIdLst>
    <p:sldId id="293" r:id="rId4"/>
    <p:sldId id="294" r:id="rId5"/>
    <p:sldId id="296" r:id="rId6"/>
    <p:sldId id="297" r:id="rId7"/>
    <p:sldId id="298" r:id="rId8"/>
    <p:sldId id="299" r:id="rId9"/>
    <p:sldId id="300" r:id="rId10"/>
    <p:sldId id="301" r:id="rId11"/>
    <p:sldId id="302" r:id="rId12"/>
    <p:sldId id="303" r:id="rId13"/>
    <p:sldId id="304" r:id="rId14"/>
    <p:sldId id="305" r:id="rId15"/>
    <p:sldId id="306" r:id="rId16"/>
    <p:sldId id="307" r:id="rId17"/>
    <p:sldId id="308" r:id="rId18"/>
    <p:sldId id="309" r:id="rId19"/>
    <p:sldId id="310" r:id="rId20"/>
    <p:sldId id="29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eredig Cattanach-Chell" initials="CC" lastIdx="3" clrIdx="0">
    <p:extLst/>
  </p:cmAuthor>
  <p:cmAuthor id="2" name="Ganka Taneva" initials="GT"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CCFDB"/>
    <a:srgbClr val="8E74A0"/>
    <a:srgbClr val="ECE5EF"/>
    <a:srgbClr val="DFD3E5"/>
    <a:srgbClr val="D1C3D9"/>
    <a:srgbClr val="7EC246"/>
    <a:srgbClr val="5C9330"/>
    <a:srgbClr val="3CB668"/>
    <a:srgbClr val="2A7F49"/>
    <a:srgbClr val="369D5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4" y="-96"/>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commentAuthors" Target="commentAuthor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6-05-16T14:49:14.845" idx="2">
    <p:pos x="5691" y="981"/>
    <p:text>Resized - but slightly stretched.  Does this look too bad - if not keep it!</p:text>
    <p:extLst>
      <p:ext uri="{C676402C-5697-4E1C-873F-D02D1690AC5C}">
        <p15:threadingInfo xmlns:p15="http://schemas.microsoft.com/office/powerpoint/2012/main" timeZoneBias="-6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16-05-16T14:49:40.589" idx="3">
    <p:pos x="5823" y="1661"/>
    <p:text>Resized for aestehtics - if you think it's too bad - please reset!</p:text>
    <p:extLst>
      <p:ext uri="{C676402C-5697-4E1C-873F-D02D1690AC5C}">
        <p15:threadingInfo xmlns:p15="http://schemas.microsoft.com/office/powerpoint/2012/main" timeZoneBias="-60"/>
      </p:ext>
    </p:extLst>
  </p:cm>
</p:cmLst>
</file>

<file path=ppt/slideLayouts/_rels/slideLayout1.xml.rels><?xml version="1.0" encoding="UTF-8" standalone="yes"?>
<Relationships xmlns="http://schemas.openxmlformats.org/package/2006/relationships"><Relationship Id="rId3" Type="http://schemas.openxmlformats.org/officeDocument/2006/relationships/hyperlink" Target="http://www.ocr.org.uk/computerscience" TargetMode="External"/><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Rectangle 9"/>
          <p:cNvSpPr/>
          <p:nvPr userDrawn="1"/>
        </p:nvSpPr>
        <p:spPr>
          <a:xfrm>
            <a:off x="0" y="6021288"/>
            <a:ext cx="9252520" cy="8367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Content Placeholder 2" descr="GCSE (9-1) Computer Science "/>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0" y="-26988"/>
            <a:ext cx="9180513" cy="6884988"/>
          </a:xfrm>
          <a:prstGeom prst="rect">
            <a:avLst/>
          </a:prstGeom>
        </p:spPr>
      </p:pic>
      <p:sp>
        <p:nvSpPr>
          <p:cNvPr id="2" name="Title 1"/>
          <p:cNvSpPr>
            <a:spLocks noGrp="1"/>
          </p:cNvSpPr>
          <p:nvPr>
            <p:ph type="ctrTitle"/>
          </p:nvPr>
        </p:nvSpPr>
        <p:spPr>
          <a:xfrm>
            <a:off x="323528" y="2564904"/>
            <a:ext cx="3312368" cy="1470025"/>
          </a:xfrm>
        </p:spPr>
        <p:txBody>
          <a:bodyPr>
            <a:normAutofit/>
          </a:bodyPr>
          <a:lstStyle>
            <a:lvl1pPr algn="l">
              <a:defRPr sz="2000" b="1">
                <a:solidFill>
                  <a:schemeClr val="bg1"/>
                </a:solidFill>
              </a:defRPr>
            </a:lvl1pPr>
          </a:lstStyle>
          <a:p>
            <a:r>
              <a:rPr lang="en-US" dirty="0" smtClean="0"/>
              <a:t>Click to edit Master title style</a:t>
            </a:r>
            <a:endParaRPr lang="en-GB" dirty="0"/>
          </a:p>
        </p:txBody>
      </p:sp>
      <p:sp>
        <p:nvSpPr>
          <p:cNvPr id="14" name="TextBox 13">
            <a:hlinkClick r:id="rId3"/>
          </p:cNvPr>
          <p:cNvSpPr txBox="1"/>
          <p:nvPr userDrawn="1"/>
        </p:nvSpPr>
        <p:spPr>
          <a:xfrm>
            <a:off x="395536" y="5013176"/>
            <a:ext cx="2232248" cy="369332"/>
          </a:xfrm>
          <a:prstGeom prst="rect">
            <a:avLst/>
          </a:prstGeom>
          <a:noFill/>
        </p:spPr>
        <p:txBody>
          <a:bodyPr wrap="square" rtlCol="0">
            <a:spAutoFit/>
          </a:bodyPr>
          <a:lstStyle/>
          <a:p>
            <a:r>
              <a:rPr lang="en-GB" dirty="0" smtClean="0"/>
              <a:t>    </a:t>
            </a:r>
            <a:endParaRPr lang="en-GB" dirty="0"/>
          </a:p>
        </p:txBody>
      </p:sp>
    </p:spTree>
    <p:extLst>
      <p:ext uri="{BB962C8B-B14F-4D97-AF65-F5344CB8AC3E}">
        <p14:creationId xmlns:p14="http://schemas.microsoft.com/office/powerpoint/2010/main" val="1922639458"/>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92349280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27400061"/>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9744574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27503514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3807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9177774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C4276AC-4418-4156-944D-CCC8F5C7C5E5}"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78274861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C4276AC-4418-4156-944D-CCC8F5C7C5E5}"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8294955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4276AC-4418-4156-944D-CCC8F5C7C5E5}"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665952880"/>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5580284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404664"/>
            <a:ext cx="9144000" cy="778098"/>
          </a:xfrm>
          <a:solidFill>
            <a:srgbClr val="7CCFDB"/>
          </a:solidFill>
        </p:spPr>
        <p:txBody>
          <a:bodyPr/>
          <a:lstStyle>
            <a:lvl1pPr marL="444500" indent="0" algn="l" defTabSz="444500">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p:txBody>
          <a:bodyPr/>
          <a:lstStyle>
            <a:lvl1pPr>
              <a:defRPr sz="2600"/>
            </a:lvl1pPr>
            <a:lvl2pPr marL="742950" indent="-285750">
              <a:buFont typeface="Arial" panose="020B0604020202020204" pitchFamily="34" charset="0"/>
              <a:buChar char="•"/>
              <a:defRPr sz="2400"/>
            </a:lvl2pPr>
            <a:lvl3pPr>
              <a:defRPr sz="2200"/>
            </a:lvl3pPr>
            <a:lvl4pPr>
              <a:defRPr sz="1800"/>
            </a:lvl4pPr>
            <a:lvl5pPr>
              <a:defRPr sz="16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844895388"/>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4276AC-4418-4156-944D-CCC8F5C7C5E5}"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4272874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23381297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C4276AC-4418-4156-944D-CCC8F5C7C5E5}"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020C22D-384E-4D13-BEA7-4A9EF786DD0B}" type="slidenum">
              <a:rPr lang="en-GB" smtClean="0"/>
              <a:t>‹#›</a:t>
            </a:fld>
            <a:endParaRPr lang="en-GB"/>
          </a:p>
        </p:txBody>
      </p:sp>
    </p:spTree>
    <p:extLst>
      <p:ext uri="{BB962C8B-B14F-4D97-AF65-F5344CB8AC3E}">
        <p14:creationId xmlns:p14="http://schemas.microsoft.com/office/powerpoint/2010/main" val="387137747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01042984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86795465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97360932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34409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1D7F2B91-7EF0-4524-848B-0DDCB062F8EB}" type="datetimeFigureOut">
              <a:rPr lang="en-GB" smtClean="0"/>
              <a:t>26/05/2016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77482553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1D7F2B91-7EF0-4524-848B-0DDCB062F8EB}" type="datetimeFigureOut">
              <a:rPr lang="en-GB" smtClean="0"/>
              <a:t>26/05/2016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88889343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7F2B91-7EF0-4524-848B-0DDCB062F8EB}" type="datetimeFigureOut">
              <a:rPr lang="en-GB" smtClean="0"/>
              <a:t>26/05/2016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6421883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0" y="4406900"/>
            <a:ext cx="9144000" cy="1362075"/>
          </a:xfrm>
          <a:solidFill>
            <a:srgbClr val="7CCFDB"/>
          </a:solidFill>
        </p:spPr>
        <p:txBody>
          <a:bodyPr anchor="t"/>
          <a:lstStyle>
            <a:lvl1pPr algn="r">
              <a:defRPr sz="4000" b="1" cap="all">
                <a:solidFill>
                  <a:schemeClr val="bg1"/>
                </a:solidFill>
              </a:defRPr>
            </a:lvl1pPr>
          </a:lstStyle>
          <a:p>
            <a:r>
              <a:rPr lang="en-US" dirty="0" smtClean="0"/>
              <a:t>Click to edit Master title style</a:t>
            </a:r>
            <a:endParaRPr lang="en-GB" dirty="0"/>
          </a:p>
        </p:txBody>
      </p:sp>
      <p:sp>
        <p:nvSpPr>
          <p:cNvPr id="3" name="Text Placeholder 2"/>
          <p:cNvSpPr>
            <a:spLocks noGrp="1"/>
          </p:cNvSpPr>
          <p:nvPr>
            <p:ph type="body" idx="1"/>
          </p:nvPr>
        </p:nvSpPr>
        <p:spPr>
          <a:xfrm>
            <a:off x="722312" y="2906713"/>
            <a:ext cx="8421687" cy="1500187"/>
          </a:xfrm>
        </p:spPr>
        <p:txBody>
          <a:bodyPr anchor="b"/>
          <a:lstStyle>
            <a:lvl1pPr marL="0" indent="0" algn="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715221678"/>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273719791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7F2B91-7EF0-4524-848B-0DDCB062F8EB}" type="datetimeFigureOut">
              <a:rPr lang="en-GB" smtClean="0"/>
              <a:t>26/05/2016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140330125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49991353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1D7F2B91-7EF0-4524-848B-0DDCB062F8EB}" type="datetimeFigureOut">
              <a:rPr lang="en-GB" smtClean="0"/>
              <a:t>26/05/2016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93071F6-682F-47A3-ACEB-7B8FCB939DCF}" type="slidenum">
              <a:rPr lang="en-GB" smtClean="0"/>
              <a:t>‹#›</a:t>
            </a:fld>
            <a:endParaRPr lang="en-GB"/>
          </a:p>
        </p:txBody>
      </p:sp>
    </p:spTree>
    <p:extLst>
      <p:ext uri="{BB962C8B-B14F-4D97-AF65-F5344CB8AC3E}">
        <p14:creationId xmlns:p14="http://schemas.microsoft.com/office/powerpoint/2010/main" val="3139346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8" name="Title 1"/>
          <p:cNvSpPr>
            <a:spLocks noGrp="1"/>
          </p:cNvSpPr>
          <p:nvPr>
            <p:ph type="title"/>
          </p:nvPr>
        </p:nvSpPr>
        <p:spPr>
          <a:xfrm>
            <a:off x="0" y="404664"/>
            <a:ext cx="9144000" cy="778098"/>
          </a:xfrm>
          <a:solidFill>
            <a:srgbClr val="7CCFDB"/>
          </a:solidFill>
        </p:spPr>
        <p:txBody>
          <a:bodyPr/>
          <a:lstStyle>
            <a:lvl1pPr marL="444500" indent="0" algn="l" defTabSz="360363">
              <a:defRPr>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3392715598"/>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GB"/>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10"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314508797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
        <p:nvSpPr>
          <p:cNvPr id="6" name="Title 1"/>
          <p:cNvSpPr>
            <a:spLocks noGrp="1"/>
          </p:cNvSpPr>
          <p:nvPr>
            <p:ph type="title"/>
          </p:nvPr>
        </p:nvSpPr>
        <p:spPr>
          <a:xfrm>
            <a:off x="0" y="274638"/>
            <a:ext cx="9144000" cy="778098"/>
          </a:xfrm>
          <a:solidFill>
            <a:srgbClr val="7CCFDB"/>
          </a:solidFill>
        </p:spPr>
        <p:txBody>
          <a:bodyPr/>
          <a:lstStyle>
            <a:lvl1pPr>
              <a:defRPr>
                <a:solidFill>
                  <a:schemeClr val="bg1"/>
                </a:solidFill>
              </a:defRPr>
            </a:lvl1pPr>
          </a:lstStyle>
          <a:p>
            <a:r>
              <a:rPr lang="en-US" dirty="0" smtClean="0"/>
              <a:t>Click to edit Master title style</a:t>
            </a:r>
            <a:endParaRPr lang="en-GB" dirty="0"/>
          </a:p>
        </p:txBody>
      </p:sp>
    </p:spTree>
    <p:extLst>
      <p:ext uri="{BB962C8B-B14F-4D97-AF65-F5344CB8AC3E}">
        <p14:creationId xmlns:p14="http://schemas.microsoft.com/office/powerpoint/2010/main" val="422716620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8970124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4122129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C448CA66-A653-4008-9682-A2418F4E62C6}" type="datetimeFigureOut">
              <a:rPr lang="en-GB" smtClean="0"/>
              <a:t>26/05/2016</a:t>
            </a:fld>
            <a:endParaRPr lang="en-GB"/>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GB"/>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B000E6B-4536-45D2-8197-CAE0F8DEEDE8}" type="slidenum">
              <a:rPr lang="en-GB" smtClean="0"/>
              <a:t>‹#›</a:t>
            </a:fld>
            <a:endParaRPr lang="en-GB"/>
          </a:p>
        </p:txBody>
      </p:sp>
    </p:spTree>
    <p:extLst>
      <p:ext uri="{BB962C8B-B14F-4D97-AF65-F5344CB8AC3E}">
        <p14:creationId xmlns:p14="http://schemas.microsoft.com/office/powerpoint/2010/main" val="9522779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6021288"/>
            <a:ext cx="9144000" cy="82926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GB" dirty="0"/>
          </a:p>
        </p:txBody>
      </p:sp>
      <p:sp>
        <p:nvSpPr>
          <p:cNvPr id="3" name="Text Placeholder 2"/>
          <p:cNvSpPr>
            <a:spLocks noGrp="1"/>
          </p:cNvSpPr>
          <p:nvPr>
            <p:ph type="body" idx="1"/>
          </p:nvPr>
        </p:nvSpPr>
        <p:spPr>
          <a:xfrm>
            <a:off x="457200" y="1600201"/>
            <a:ext cx="8229600" cy="427765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
        <p:nvSpPr>
          <p:cNvPr id="7" name="TextBox 6"/>
          <p:cNvSpPr txBox="1"/>
          <p:nvPr userDrawn="1"/>
        </p:nvSpPr>
        <p:spPr>
          <a:xfrm>
            <a:off x="8388424" y="6525344"/>
            <a:ext cx="1728192" cy="215444"/>
          </a:xfrm>
          <a:prstGeom prst="rect">
            <a:avLst/>
          </a:prstGeom>
          <a:noFill/>
        </p:spPr>
        <p:txBody>
          <a:bodyPr wrap="square" rtlCol="0">
            <a:spAutoFit/>
          </a:bodyPr>
          <a:lstStyle/>
          <a:p>
            <a:r>
              <a:rPr lang="en-GB" sz="800" dirty="0" smtClean="0">
                <a:latin typeface="Arial" panose="020B0604020202020204" pitchFamily="34" charset="0"/>
                <a:cs typeface="Arial" panose="020B0604020202020204" pitchFamily="34" charset="0"/>
              </a:rPr>
              <a:t>© OCR 2016</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776332"/>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rgbClr val="7CCFDB"/>
          </a:solidFill>
          <a:latin typeface="Arial" panose="020B0604020202020204" pitchFamily="34" charset="0"/>
          <a:ea typeface="+mj-ea"/>
          <a:cs typeface="Arial" panose="020B0604020202020204"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Arial" panose="020B0604020202020204" pitchFamily="34" charset="0"/>
          <a:ea typeface="+mn-ea"/>
          <a:cs typeface="Arial" panose="020B0604020202020204"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4276AC-4418-4156-944D-CCC8F5C7C5E5}"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020C22D-384E-4D13-BEA7-4A9EF786DD0B}" type="slidenum">
              <a:rPr lang="en-GB" smtClean="0"/>
              <a:t>‹#›</a:t>
            </a:fld>
            <a:endParaRPr lang="en-GB"/>
          </a:p>
        </p:txBody>
      </p:sp>
    </p:spTree>
    <p:extLst>
      <p:ext uri="{BB962C8B-B14F-4D97-AF65-F5344CB8AC3E}">
        <p14:creationId xmlns:p14="http://schemas.microsoft.com/office/powerpoint/2010/main" val="328713037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7F2B91-7EF0-4524-848B-0DDCB062F8EB}" type="datetimeFigureOut">
              <a:rPr lang="en-GB" smtClean="0"/>
              <a:t>26/05/2016</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93071F6-682F-47A3-ACEB-7B8FCB939DCF}" type="slidenum">
              <a:rPr lang="en-GB" smtClean="0"/>
              <a:t>‹#›</a:t>
            </a:fld>
            <a:endParaRPr lang="en-GB"/>
          </a:p>
        </p:txBody>
      </p:sp>
    </p:spTree>
    <p:extLst>
      <p:ext uri="{BB962C8B-B14F-4D97-AF65-F5344CB8AC3E}">
        <p14:creationId xmlns:p14="http://schemas.microsoft.com/office/powerpoint/2010/main" val="708097429"/>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mailto:resources.feedback@ocr.org.uk"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comments" Target="../comments/comment2.xml"/><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GB" dirty="0" smtClean="0"/>
              <a:t>Unit 1.3 Storage</a:t>
            </a:r>
            <a:br>
              <a:rPr lang="en-GB" dirty="0" smtClean="0"/>
            </a:br>
            <a:r>
              <a:rPr lang="en-GB" dirty="0" smtClean="0"/>
              <a:t>Lesson </a:t>
            </a:r>
            <a:r>
              <a:rPr lang="en-GB" dirty="0" smtClean="0"/>
              <a:t>1: Storage Devices</a:t>
            </a:r>
            <a:endParaRPr lang="en-GB" dirty="0"/>
          </a:p>
        </p:txBody>
      </p:sp>
    </p:spTree>
    <p:extLst>
      <p:ext uri="{BB962C8B-B14F-4D97-AF65-F5344CB8AC3E}">
        <p14:creationId xmlns:p14="http://schemas.microsoft.com/office/powerpoint/2010/main" val="38914654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olid State Driv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635896" y="1988840"/>
            <a:ext cx="5821641" cy="3929608"/>
          </a:xfrm>
          <a:prstGeom prst="rect">
            <a:avLst/>
          </a:prstGeom>
        </p:spPr>
      </p:pic>
      <p:sp>
        <p:nvSpPr>
          <p:cNvPr id="2" name="Title 1"/>
          <p:cNvSpPr>
            <a:spLocks noGrp="1"/>
          </p:cNvSpPr>
          <p:nvPr>
            <p:ph type="title"/>
          </p:nvPr>
        </p:nvSpPr>
        <p:spPr/>
        <p:txBody>
          <a:bodyPr/>
          <a:lstStyle/>
          <a:p>
            <a:r>
              <a:rPr lang="en-GB" b="1" dirty="0"/>
              <a:t>Solid State</a:t>
            </a:r>
          </a:p>
        </p:txBody>
      </p:sp>
      <p:sp>
        <p:nvSpPr>
          <p:cNvPr id="3" name="Content Placeholder 2"/>
          <p:cNvSpPr>
            <a:spLocks noGrp="1"/>
          </p:cNvSpPr>
          <p:nvPr>
            <p:ph idx="1"/>
          </p:nvPr>
        </p:nvSpPr>
        <p:spPr>
          <a:xfrm>
            <a:off x="457200" y="1600201"/>
            <a:ext cx="4906888" cy="4277652"/>
          </a:xfrm>
        </p:spPr>
        <p:txBody>
          <a:bodyPr/>
          <a:lstStyle/>
          <a:p>
            <a:r>
              <a:rPr lang="en-GB" sz="2800" dirty="0"/>
              <a:t>This is made of microchips (switches)</a:t>
            </a:r>
          </a:p>
          <a:p>
            <a:r>
              <a:rPr lang="en-GB" sz="2800" dirty="0"/>
              <a:t>The state of the switches determine if a 1, or 0 is stored</a:t>
            </a:r>
          </a:p>
          <a:p>
            <a:endParaRPr lang="en-GB" dirty="0"/>
          </a:p>
        </p:txBody>
      </p:sp>
    </p:spTree>
    <p:extLst>
      <p:ext uri="{BB962C8B-B14F-4D97-AF65-F5344CB8AC3E}">
        <p14:creationId xmlns:p14="http://schemas.microsoft.com/office/powerpoint/2010/main" val="18190751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1</a:t>
            </a:r>
          </a:p>
        </p:txBody>
      </p:sp>
      <p:sp>
        <p:nvSpPr>
          <p:cNvPr id="3" name="Content Placeholder 2"/>
          <p:cNvSpPr>
            <a:spLocks noGrp="1"/>
          </p:cNvSpPr>
          <p:nvPr>
            <p:ph idx="1"/>
          </p:nvPr>
        </p:nvSpPr>
        <p:spPr/>
        <p:txBody>
          <a:bodyPr/>
          <a:lstStyle/>
          <a:p>
            <a:r>
              <a:rPr lang="en-GB" dirty="0"/>
              <a:t>In pairs, complete the table, identifying if each storage device is magnetic, optical or solid state.</a:t>
            </a:r>
          </a:p>
          <a:p>
            <a:endParaRPr lang="en-GB" dirty="0"/>
          </a:p>
          <a:p>
            <a:r>
              <a:rPr lang="en-GB" dirty="0"/>
              <a:t>Extension – discuss the questions at the bottom of the worksheet</a:t>
            </a:r>
          </a:p>
          <a:p>
            <a:pPr marL="0" indent="0">
              <a:buNone/>
            </a:pPr>
            <a:endParaRPr lang="en-GB" dirty="0"/>
          </a:p>
        </p:txBody>
      </p:sp>
    </p:spTree>
    <p:extLst>
      <p:ext uri="{BB962C8B-B14F-4D97-AF65-F5344CB8AC3E}">
        <p14:creationId xmlns:p14="http://schemas.microsoft.com/office/powerpoint/2010/main" val="2594220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1 - Answer</a:t>
            </a:r>
          </a:p>
        </p:txBody>
      </p:sp>
      <p:graphicFrame>
        <p:nvGraphicFramePr>
          <p:cNvPr id="5" name="Table 4"/>
          <p:cNvGraphicFramePr>
            <a:graphicFrameLocks noGrp="1"/>
          </p:cNvGraphicFramePr>
          <p:nvPr>
            <p:extLst>
              <p:ext uri="{D42A27DB-BD31-4B8C-83A1-F6EECF244321}">
                <p14:modId xmlns:p14="http://schemas.microsoft.com/office/powerpoint/2010/main" val="920177903"/>
              </p:ext>
            </p:extLst>
          </p:nvPr>
        </p:nvGraphicFramePr>
        <p:xfrm>
          <a:off x="611560" y="1772815"/>
          <a:ext cx="7776865" cy="3685176"/>
        </p:xfrm>
        <a:graphic>
          <a:graphicData uri="http://schemas.openxmlformats.org/drawingml/2006/table">
            <a:tbl>
              <a:tblPr firstRow="1" firstCol="1" bandRow="1"/>
              <a:tblGrid>
                <a:gridCol w="3333756"/>
                <a:gridCol w="1481669"/>
                <a:gridCol w="1480720"/>
                <a:gridCol w="1480720"/>
              </a:tblGrid>
              <a:tr h="529982">
                <a:tc>
                  <a:txBody>
                    <a:bodyPr/>
                    <a:lstStyle/>
                    <a:p>
                      <a:pPr>
                        <a:lnSpc>
                          <a:spcPct val="115000"/>
                        </a:lnSpc>
                        <a:spcAft>
                          <a:spcPts val="0"/>
                        </a:spcAft>
                      </a:pPr>
                      <a:r>
                        <a:rPr lang="en-GB" sz="1800" b="1" dirty="0">
                          <a:solidFill>
                            <a:srgbClr val="FFFFFF"/>
                          </a:solidFill>
                          <a:effectLst/>
                          <a:latin typeface="Arial"/>
                          <a:ea typeface="Calibri"/>
                          <a:cs typeface="Times New Roman"/>
                        </a:rPr>
                        <a:t>Device</a:t>
                      </a:r>
                      <a:endParaRPr lang="en-GB" sz="1600" dirty="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800" b="1">
                          <a:solidFill>
                            <a:srgbClr val="FFFFFF"/>
                          </a:solidFill>
                          <a:effectLst/>
                          <a:latin typeface="Arial"/>
                          <a:ea typeface="Calibri"/>
                          <a:cs typeface="Times New Roman"/>
                        </a:rPr>
                        <a:t>Magnetic</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800" b="1">
                          <a:solidFill>
                            <a:srgbClr val="FFFFFF"/>
                          </a:solidFill>
                          <a:effectLst/>
                          <a:latin typeface="Arial"/>
                          <a:ea typeface="Calibri"/>
                          <a:cs typeface="Times New Roman"/>
                        </a:rPr>
                        <a:t>Optical</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800" b="1">
                          <a:solidFill>
                            <a:srgbClr val="FFFFFF"/>
                          </a:solidFill>
                          <a:effectLst/>
                          <a:latin typeface="Arial"/>
                          <a:ea typeface="Calibri"/>
                          <a:cs typeface="Times New Roman"/>
                        </a:rPr>
                        <a:t>Solid state</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r>
              <a:tr h="389413">
                <a:tc>
                  <a:txBody>
                    <a:bodyPr/>
                    <a:lstStyle/>
                    <a:p>
                      <a:pPr>
                        <a:lnSpc>
                          <a:spcPct val="115000"/>
                        </a:lnSpc>
                        <a:spcAft>
                          <a:spcPts val="0"/>
                        </a:spcAft>
                      </a:pPr>
                      <a:r>
                        <a:rPr lang="en-GB" sz="1800" b="1">
                          <a:solidFill>
                            <a:srgbClr val="FFFFFF"/>
                          </a:solidFill>
                          <a:effectLst/>
                          <a:latin typeface="Arial"/>
                          <a:ea typeface="Calibri"/>
                          <a:cs typeface="Times New Roman"/>
                        </a:rPr>
                        <a:t>Hard Disk Drive</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gn="ctr">
                        <a:lnSpc>
                          <a:spcPct val="115000"/>
                        </a:lnSpc>
                        <a:spcAft>
                          <a:spcPts val="0"/>
                        </a:spcAft>
                      </a:pPr>
                      <a:r>
                        <a:rPr lang="en-GB" sz="1600" dirty="0">
                          <a:effectLst/>
                          <a:latin typeface="Calibri"/>
                          <a:ea typeface="Calibri"/>
                          <a:cs typeface="Times New Roman"/>
                          <a:sym typeface="Wingdings"/>
                        </a:rPr>
                        <a:t></a:t>
                      </a:r>
                      <a:endParaRPr lang="en-GB" sz="1600" dirty="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r h="395111">
                <a:tc>
                  <a:txBody>
                    <a:bodyPr/>
                    <a:lstStyle/>
                    <a:p>
                      <a:pPr>
                        <a:lnSpc>
                          <a:spcPct val="115000"/>
                        </a:lnSpc>
                        <a:spcAft>
                          <a:spcPts val="0"/>
                        </a:spcAft>
                      </a:pPr>
                      <a:r>
                        <a:rPr lang="en-GB" sz="1800" b="1">
                          <a:solidFill>
                            <a:srgbClr val="FFFFFF"/>
                          </a:solidFill>
                          <a:effectLst/>
                          <a:latin typeface="Arial"/>
                          <a:ea typeface="Calibri"/>
                          <a:cs typeface="Times New Roman"/>
                        </a:rPr>
                        <a:t>Solid State Drive</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600">
                          <a:effectLst/>
                          <a:latin typeface="Calibri"/>
                          <a:ea typeface="Calibri"/>
                          <a:cs typeface="Times New Roman"/>
                          <a:sym typeface="Wingdings"/>
                        </a:rPr>
                        <a:t></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r>
              <a:tr h="399861">
                <a:tc>
                  <a:txBody>
                    <a:bodyPr/>
                    <a:lstStyle/>
                    <a:p>
                      <a:pPr>
                        <a:lnSpc>
                          <a:spcPct val="115000"/>
                        </a:lnSpc>
                        <a:spcAft>
                          <a:spcPts val="0"/>
                        </a:spcAft>
                      </a:pPr>
                      <a:r>
                        <a:rPr lang="en-GB" sz="1800" b="1">
                          <a:solidFill>
                            <a:srgbClr val="FFFFFF"/>
                          </a:solidFill>
                          <a:effectLst/>
                          <a:latin typeface="Arial"/>
                          <a:ea typeface="Calibri"/>
                          <a:cs typeface="Times New Roman"/>
                        </a:rPr>
                        <a:t>Blu ray</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600">
                          <a:effectLst/>
                          <a:latin typeface="Calibri"/>
                          <a:ea typeface="Calibri"/>
                          <a:cs typeface="Times New Roman"/>
                          <a:sym typeface="Wingdings"/>
                        </a:rPr>
                        <a:t></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r h="392263">
                <a:tc>
                  <a:txBody>
                    <a:bodyPr/>
                    <a:lstStyle/>
                    <a:p>
                      <a:pPr>
                        <a:lnSpc>
                          <a:spcPct val="115000"/>
                        </a:lnSpc>
                        <a:spcAft>
                          <a:spcPts val="0"/>
                        </a:spcAft>
                      </a:pPr>
                      <a:r>
                        <a:rPr lang="en-GB" sz="1800" b="1">
                          <a:solidFill>
                            <a:srgbClr val="FFFFFF"/>
                          </a:solidFill>
                          <a:effectLst/>
                          <a:latin typeface="Arial"/>
                          <a:ea typeface="Calibri"/>
                          <a:cs typeface="Times New Roman"/>
                        </a:rPr>
                        <a:t>DVD ROM</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600">
                          <a:effectLst/>
                          <a:latin typeface="Calibri"/>
                          <a:ea typeface="Calibri"/>
                          <a:cs typeface="Times New Roman"/>
                          <a:sym typeface="Wingdings"/>
                        </a:rPr>
                        <a:t></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r>
              <a:tr h="397961">
                <a:tc>
                  <a:txBody>
                    <a:bodyPr/>
                    <a:lstStyle/>
                    <a:p>
                      <a:pPr>
                        <a:lnSpc>
                          <a:spcPct val="115000"/>
                        </a:lnSpc>
                        <a:spcAft>
                          <a:spcPts val="0"/>
                        </a:spcAft>
                      </a:pPr>
                      <a:r>
                        <a:rPr lang="en-GB" sz="1800" b="1">
                          <a:solidFill>
                            <a:srgbClr val="FFFFFF"/>
                          </a:solidFill>
                          <a:effectLst/>
                          <a:latin typeface="Arial"/>
                          <a:ea typeface="Calibri"/>
                          <a:cs typeface="Times New Roman"/>
                        </a:rPr>
                        <a:t>SD Card</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600">
                          <a:effectLst/>
                          <a:latin typeface="Calibri"/>
                          <a:ea typeface="Calibri"/>
                          <a:cs typeface="Times New Roman"/>
                          <a:sym typeface="Wingdings"/>
                        </a:rPr>
                        <a:t></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r h="390363">
                <a:tc>
                  <a:txBody>
                    <a:bodyPr/>
                    <a:lstStyle/>
                    <a:p>
                      <a:pPr>
                        <a:lnSpc>
                          <a:spcPct val="115000"/>
                        </a:lnSpc>
                        <a:spcAft>
                          <a:spcPts val="0"/>
                        </a:spcAft>
                      </a:pPr>
                      <a:r>
                        <a:rPr lang="en-GB" sz="1800" b="1">
                          <a:solidFill>
                            <a:srgbClr val="FFFFFF"/>
                          </a:solidFill>
                          <a:effectLst/>
                          <a:latin typeface="Arial"/>
                          <a:ea typeface="Calibri"/>
                          <a:cs typeface="Times New Roman"/>
                        </a:rPr>
                        <a:t>USB Memory Stick</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600" dirty="0">
                          <a:effectLst/>
                          <a:latin typeface="Calibri"/>
                          <a:ea typeface="Calibri"/>
                          <a:cs typeface="Times New Roman"/>
                          <a:sym typeface="Wingdings"/>
                        </a:rPr>
                        <a:t></a:t>
                      </a:r>
                      <a:endParaRPr lang="en-GB" sz="1600" dirty="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r>
              <a:tr h="395111">
                <a:tc>
                  <a:txBody>
                    <a:bodyPr/>
                    <a:lstStyle/>
                    <a:p>
                      <a:pPr>
                        <a:lnSpc>
                          <a:spcPct val="115000"/>
                        </a:lnSpc>
                        <a:spcAft>
                          <a:spcPts val="0"/>
                        </a:spcAft>
                      </a:pPr>
                      <a:r>
                        <a:rPr lang="en-GB" sz="1800" b="1" dirty="0">
                          <a:solidFill>
                            <a:srgbClr val="FFFFFF"/>
                          </a:solidFill>
                          <a:effectLst/>
                          <a:latin typeface="Arial"/>
                          <a:ea typeface="Calibri"/>
                          <a:cs typeface="Times New Roman"/>
                        </a:rPr>
                        <a:t>CD ROM</a:t>
                      </a:r>
                      <a:endParaRPr lang="en-GB" sz="1600" dirty="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600">
                          <a:effectLst/>
                          <a:latin typeface="Calibri"/>
                          <a:ea typeface="Calibri"/>
                          <a:cs typeface="Times New Roman"/>
                          <a:sym typeface="Wingdings"/>
                        </a:rPr>
                        <a:t></a:t>
                      </a: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r>
                        <a:rPr lang="en-GB" sz="1600" dirty="0">
                          <a:effectLst/>
                          <a:latin typeface="Calibri"/>
                          <a:ea typeface="Calibri"/>
                          <a:cs typeface="Times New Roman"/>
                        </a:rPr>
                        <a:t> </a:t>
                      </a: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r h="395111">
                <a:tc>
                  <a:txBody>
                    <a:bodyPr/>
                    <a:lstStyle/>
                    <a:p>
                      <a:pPr>
                        <a:lnSpc>
                          <a:spcPct val="115000"/>
                        </a:lnSpc>
                        <a:spcAft>
                          <a:spcPts val="0"/>
                        </a:spcAft>
                      </a:pPr>
                      <a:r>
                        <a:rPr lang="en-GB" sz="1600" b="1" dirty="0" smtClean="0">
                          <a:solidFill>
                            <a:srgbClr val="FFFFFF"/>
                          </a:solidFill>
                          <a:effectLst/>
                          <a:latin typeface="Arial"/>
                          <a:ea typeface="Calibri"/>
                          <a:cs typeface="Times New Roman"/>
                        </a:rPr>
                        <a:t>Tape Drives</a:t>
                      </a:r>
                      <a:endParaRPr lang="en-GB" sz="1400" dirty="0">
                        <a:effectLst/>
                        <a:latin typeface="+mn-lt"/>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marL="0" marR="0" indent="0" algn="ctr" defTabSz="914400" rtl="0" eaLnBrk="1" fontAlgn="auto" latinLnBrk="0" hangingPunct="1">
                        <a:lnSpc>
                          <a:spcPct val="115000"/>
                        </a:lnSpc>
                        <a:spcBef>
                          <a:spcPts val="0"/>
                        </a:spcBef>
                        <a:spcAft>
                          <a:spcPts val="0"/>
                        </a:spcAft>
                        <a:buClrTx/>
                        <a:buSzTx/>
                        <a:buFontTx/>
                        <a:buNone/>
                        <a:tabLst/>
                        <a:defRPr/>
                      </a:pPr>
                      <a:r>
                        <a:rPr lang="en-GB" sz="1600" dirty="0" smtClean="0">
                          <a:effectLst/>
                          <a:latin typeface="+mn-lt"/>
                          <a:ea typeface="Calibri"/>
                          <a:cs typeface="Times New Roman"/>
                          <a:sym typeface="Wingdings"/>
                        </a:rPr>
                        <a:t></a:t>
                      </a:r>
                      <a:endParaRPr lang="en-GB" sz="1600" dirty="0" smtClean="0">
                        <a:effectLst/>
                        <a:latin typeface="+mn-lt"/>
                        <a:ea typeface="Calibri"/>
                        <a:cs typeface="Times New Roman"/>
                      </a:endParaRP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endParaRPr lang="en-GB" sz="1600">
                        <a:effectLst/>
                        <a:latin typeface="Calibri"/>
                        <a:ea typeface="Calibri"/>
                        <a:cs typeface="Times New Roman"/>
                      </a:endParaRPr>
                    </a:p>
                  </a:txBody>
                  <a:tcPr marL="102577" marR="102577"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nSpc>
                          <a:spcPct val="115000"/>
                        </a:lnSpc>
                        <a:spcAft>
                          <a:spcPts val="0"/>
                        </a:spcAft>
                      </a:pPr>
                      <a:endParaRPr lang="en-GB" sz="1600" dirty="0">
                        <a:effectLst/>
                        <a:latin typeface="Calibri"/>
                        <a:ea typeface="Calibri"/>
                        <a:cs typeface="Times New Roman"/>
                      </a:endParaRPr>
                    </a:p>
                  </a:txBody>
                  <a:tcPr marL="102577" marR="102577" marT="0" marB="0">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bl>
          </a:graphicData>
        </a:graphic>
      </p:graphicFrame>
    </p:spTree>
    <p:extLst>
      <p:ext uri="{BB962C8B-B14F-4D97-AF65-F5344CB8AC3E}">
        <p14:creationId xmlns:p14="http://schemas.microsoft.com/office/powerpoint/2010/main" val="31705481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Characteristics of Storage Devices</a:t>
            </a:r>
          </a:p>
        </p:txBody>
      </p:sp>
      <p:sp>
        <p:nvSpPr>
          <p:cNvPr id="3" name="Content Placeholder 2"/>
          <p:cNvSpPr>
            <a:spLocks noGrp="1"/>
          </p:cNvSpPr>
          <p:nvPr>
            <p:ph idx="1"/>
          </p:nvPr>
        </p:nvSpPr>
        <p:spPr/>
        <p:txBody>
          <a:bodyPr/>
          <a:lstStyle/>
          <a:p>
            <a:r>
              <a:rPr lang="en-GB" dirty="0"/>
              <a:t>What do we mean by “characteristics”?</a:t>
            </a:r>
          </a:p>
          <a:p>
            <a:pPr lvl="1">
              <a:buFont typeface="Arial" panose="020B0604020202020204" pitchFamily="34" charset="0"/>
              <a:buChar char="-"/>
            </a:pPr>
            <a:r>
              <a:rPr lang="en-GB" dirty="0"/>
              <a:t>A characteristic is a feature, attribute or distinguishing trait</a:t>
            </a:r>
          </a:p>
          <a:p>
            <a:pPr lvl="1"/>
            <a:endParaRPr lang="en-GB" dirty="0"/>
          </a:p>
        </p:txBody>
      </p:sp>
    </p:spTree>
    <p:extLst>
      <p:ext uri="{BB962C8B-B14F-4D97-AF65-F5344CB8AC3E}">
        <p14:creationId xmlns:p14="http://schemas.microsoft.com/office/powerpoint/2010/main" val="296530831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Characteristics of Storage Devices</a:t>
            </a:r>
            <a:endParaRPr lang="en-GB" dirty="0"/>
          </a:p>
        </p:txBody>
      </p:sp>
      <p:sp>
        <p:nvSpPr>
          <p:cNvPr id="3" name="Content Placeholder 2"/>
          <p:cNvSpPr>
            <a:spLocks noGrp="1"/>
          </p:cNvSpPr>
          <p:nvPr>
            <p:ph idx="1"/>
          </p:nvPr>
        </p:nvSpPr>
        <p:spPr/>
        <p:txBody>
          <a:bodyPr/>
          <a:lstStyle/>
          <a:p>
            <a:r>
              <a:rPr lang="en-GB" sz="2000" dirty="0"/>
              <a:t>Capacity</a:t>
            </a:r>
          </a:p>
          <a:p>
            <a:pPr lvl="1">
              <a:buFont typeface="Arial" panose="020B0604020202020204" pitchFamily="34" charset="0"/>
              <a:buChar char="-"/>
            </a:pPr>
            <a:r>
              <a:rPr lang="en-GB" sz="1800" dirty="0"/>
              <a:t>how much data can it store?</a:t>
            </a:r>
          </a:p>
          <a:p>
            <a:r>
              <a:rPr lang="en-GB" sz="2000" dirty="0"/>
              <a:t>Speed</a:t>
            </a:r>
          </a:p>
          <a:p>
            <a:pPr lvl="1">
              <a:buFont typeface="Arial" panose="020B0604020202020204" pitchFamily="34" charset="0"/>
              <a:buChar char="-"/>
            </a:pPr>
            <a:r>
              <a:rPr lang="en-GB" sz="1800" dirty="0"/>
              <a:t>how fast can it access the data?</a:t>
            </a:r>
          </a:p>
          <a:p>
            <a:r>
              <a:rPr lang="en-GB" sz="2000" dirty="0"/>
              <a:t>Portability</a:t>
            </a:r>
          </a:p>
          <a:p>
            <a:pPr lvl="1">
              <a:buFont typeface="Arial" panose="020B0604020202020204" pitchFamily="34" charset="0"/>
              <a:buChar char="-"/>
            </a:pPr>
            <a:r>
              <a:rPr lang="en-GB" sz="1800" dirty="0"/>
              <a:t>how easy is it to move it from one place to another</a:t>
            </a:r>
          </a:p>
          <a:p>
            <a:r>
              <a:rPr lang="en-GB" sz="2000" dirty="0"/>
              <a:t>Durability</a:t>
            </a:r>
          </a:p>
          <a:p>
            <a:pPr lvl="1">
              <a:buFont typeface="Arial" panose="020B0604020202020204" pitchFamily="34" charset="0"/>
              <a:buChar char="-"/>
            </a:pPr>
            <a:r>
              <a:rPr lang="en-GB" sz="1800" dirty="0"/>
              <a:t>how well does it last e.g. if it is dropped</a:t>
            </a:r>
          </a:p>
          <a:p>
            <a:r>
              <a:rPr lang="en-GB" sz="2000" dirty="0"/>
              <a:t>Reliability</a:t>
            </a:r>
          </a:p>
          <a:p>
            <a:pPr lvl="1">
              <a:buFont typeface="Arial" panose="020B0604020202020204" pitchFamily="34" charset="0"/>
              <a:buChar char="-"/>
            </a:pPr>
            <a:r>
              <a:rPr lang="en-GB" sz="1600" dirty="0"/>
              <a:t>how consistently does it perform</a:t>
            </a:r>
          </a:p>
          <a:p>
            <a:r>
              <a:rPr lang="en-GB" sz="2000" dirty="0"/>
              <a:t>Cost</a:t>
            </a:r>
          </a:p>
          <a:p>
            <a:pPr lvl="1">
              <a:buFont typeface="Arial" panose="020B0604020202020204" pitchFamily="34" charset="0"/>
              <a:buChar char="-"/>
            </a:pPr>
            <a:r>
              <a:rPr lang="en-GB" sz="1600" dirty="0"/>
              <a:t>how much does it cost per KB, MB or GB?</a:t>
            </a:r>
          </a:p>
          <a:p>
            <a:endParaRPr lang="en-GB" dirty="0"/>
          </a:p>
        </p:txBody>
      </p:sp>
    </p:spTree>
    <p:extLst>
      <p:ext uri="{BB962C8B-B14F-4D97-AF65-F5344CB8AC3E}">
        <p14:creationId xmlns:p14="http://schemas.microsoft.com/office/powerpoint/2010/main" val="262471369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b="1" dirty="0"/>
              <a:t>Characteristics of Storage Devices</a:t>
            </a:r>
            <a:endParaRPr lang="en-GB" dirty="0"/>
          </a:p>
        </p:txBody>
      </p:sp>
      <p:sp>
        <p:nvSpPr>
          <p:cNvPr id="3" name="Content Placeholder 2"/>
          <p:cNvSpPr>
            <a:spLocks noGrp="1"/>
          </p:cNvSpPr>
          <p:nvPr>
            <p:ph idx="1"/>
          </p:nvPr>
        </p:nvSpPr>
        <p:spPr>
          <a:xfrm>
            <a:off x="467544" y="4077072"/>
            <a:ext cx="8229600" cy="1728192"/>
          </a:xfrm>
        </p:spPr>
        <p:txBody>
          <a:bodyPr>
            <a:normAutofit fontScale="77500" lnSpcReduction="20000"/>
          </a:bodyPr>
          <a:lstStyle/>
          <a:p>
            <a:pPr marL="285750" indent="-285750"/>
            <a:r>
              <a:rPr lang="en-GB" sz="2800" dirty="0"/>
              <a:t>Based on your research and knowledge – is 1 best or 3 best?</a:t>
            </a:r>
          </a:p>
          <a:p>
            <a:pPr marL="285750" indent="-285750"/>
            <a:r>
              <a:rPr lang="en-GB" sz="2800" dirty="0"/>
              <a:t>The table has ‘1’ as being the best – ‘3’ is least good.</a:t>
            </a:r>
          </a:p>
          <a:p>
            <a:pPr marL="285750" indent="-285750"/>
            <a:r>
              <a:rPr lang="en-GB" sz="2800" dirty="0">
                <a:solidFill>
                  <a:srgbClr val="FF0000"/>
                </a:solidFill>
              </a:rPr>
              <a:t>Disclaimer: </a:t>
            </a:r>
            <a:r>
              <a:rPr lang="en-GB" sz="2800" dirty="0"/>
              <a:t>these rankings are ‘in general’, there are likely to be many individual devices that do not quite fit this pattern.</a:t>
            </a:r>
          </a:p>
          <a:p>
            <a:endParaRPr lang="en-GB" dirty="0"/>
          </a:p>
        </p:txBody>
      </p:sp>
      <p:graphicFrame>
        <p:nvGraphicFramePr>
          <p:cNvPr id="6" name="Table 5"/>
          <p:cNvGraphicFramePr>
            <a:graphicFrameLocks noGrp="1"/>
          </p:cNvGraphicFramePr>
          <p:nvPr>
            <p:extLst>
              <p:ext uri="{D42A27DB-BD31-4B8C-83A1-F6EECF244321}">
                <p14:modId xmlns:p14="http://schemas.microsoft.com/office/powerpoint/2010/main" val="1446778569"/>
              </p:ext>
            </p:extLst>
          </p:nvPr>
        </p:nvGraphicFramePr>
        <p:xfrm>
          <a:off x="539552" y="1484784"/>
          <a:ext cx="8126076" cy="2088232"/>
        </p:xfrm>
        <a:graphic>
          <a:graphicData uri="http://schemas.openxmlformats.org/drawingml/2006/table">
            <a:tbl>
              <a:tblPr firstRow="1" firstCol="1" bandRow="1"/>
              <a:tblGrid>
                <a:gridCol w="1770547"/>
                <a:gridCol w="1079416"/>
                <a:gridCol w="839171"/>
                <a:gridCol w="1198693"/>
                <a:gridCol w="1199540"/>
                <a:gridCol w="1198693"/>
                <a:gridCol w="840016"/>
              </a:tblGrid>
              <a:tr h="687330">
                <a:tc>
                  <a:txBody>
                    <a:bodyPr/>
                    <a:lstStyle/>
                    <a:p>
                      <a:pPr>
                        <a:lnSpc>
                          <a:spcPct val="115000"/>
                        </a:lnSpc>
                        <a:spcAft>
                          <a:spcPts val="0"/>
                        </a:spcAft>
                      </a:pPr>
                      <a:r>
                        <a:rPr lang="en-GB" sz="1600" b="1" dirty="0">
                          <a:solidFill>
                            <a:srgbClr val="FFFFFF"/>
                          </a:solidFill>
                          <a:effectLst/>
                          <a:latin typeface="Arial"/>
                          <a:ea typeface="Calibri"/>
                          <a:cs typeface="Times New Roman"/>
                        </a:rPr>
                        <a:t>Type of device</a:t>
                      </a:r>
                      <a:endParaRPr lang="en-GB" sz="1500" dirty="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Capacity</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Speed</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Portability</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Durability</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Reliability</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c>
                  <a:txBody>
                    <a:bodyPr/>
                    <a:lstStyle/>
                    <a:p>
                      <a:pPr>
                        <a:lnSpc>
                          <a:spcPct val="115000"/>
                        </a:lnSpc>
                        <a:spcAft>
                          <a:spcPts val="0"/>
                        </a:spcAft>
                      </a:pPr>
                      <a:r>
                        <a:rPr lang="en-GB" sz="1600" b="1">
                          <a:solidFill>
                            <a:srgbClr val="FFFFFF"/>
                          </a:solidFill>
                          <a:effectLst/>
                          <a:latin typeface="Arial"/>
                          <a:ea typeface="Calibri"/>
                          <a:cs typeface="Times New Roman"/>
                        </a:rPr>
                        <a:t>Cost</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7CCFDB"/>
                    </a:solidFill>
                  </a:tcPr>
                </a:tc>
              </a:tr>
              <a:tr h="466403">
                <a:tc>
                  <a:txBody>
                    <a:bodyPr/>
                    <a:lstStyle/>
                    <a:p>
                      <a:pPr>
                        <a:lnSpc>
                          <a:spcPct val="115000"/>
                        </a:lnSpc>
                        <a:spcAft>
                          <a:spcPts val="0"/>
                        </a:spcAft>
                      </a:pPr>
                      <a:r>
                        <a:rPr lang="en-GB" sz="1600" b="1">
                          <a:effectLst/>
                          <a:latin typeface="Arial"/>
                          <a:ea typeface="Calibri"/>
                          <a:cs typeface="Times New Roman"/>
                        </a:rPr>
                        <a:t>Optical</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3</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3</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3</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r h="475714">
                <a:tc>
                  <a:txBody>
                    <a:bodyPr/>
                    <a:lstStyle/>
                    <a:p>
                      <a:pPr>
                        <a:lnSpc>
                          <a:spcPct val="115000"/>
                        </a:lnSpc>
                        <a:spcAft>
                          <a:spcPts val="0"/>
                        </a:spcAft>
                      </a:pPr>
                      <a:r>
                        <a:rPr lang="en-GB" sz="1600" b="1">
                          <a:effectLst/>
                          <a:latin typeface="Arial"/>
                          <a:ea typeface="Calibri"/>
                          <a:cs typeface="Times New Roman"/>
                        </a:rPr>
                        <a:t>Magnetic</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1</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3</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3</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c>
                  <a:txBody>
                    <a:bodyPr/>
                    <a:lstStyle/>
                    <a:p>
                      <a:pPr algn="ctr">
                        <a:lnSpc>
                          <a:spcPct val="115000"/>
                        </a:lnSpc>
                        <a:spcAft>
                          <a:spcPts val="0"/>
                        </a:spcAft>
                      </a:pPr>
                      <a:r>
                        <a:rPr lang="en-GB" sz="1500">
                          <a:effectLst/>
                          <a:latin typeface="Arial"/>
                          <a:ea typeface="Calibri"/>
                          <a:cs typeface="Times New Roman"/>
                        </a:rPr>
                        <a:t>1</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D2EEF2"/>
                    </a:solidFill>
                  </a:tcPr>
                </a:tc>
              </a:tr>
              <a:tr h="458785">
                <a:tc>
                  <a:txBody>
                    <a:bodyPr/>
                    <a:lstStyle/>
                    <a:p>
                      <a:pPr>
                        <a:lnSpc>
                          <a:spcPct val="115000"/>
                        </a:lnSpc>
                        <a:spcAft>
                          <a:spcPts val="0"/>
                        </a:spcAft>
                      </a:pPr>
                      <a:r>
                        <a:rPr lang="en-GB" sz="1600" b="1">
                          <a:effectLst/>
                          <a:latin typeface="Arial"/>
                          <a:ea typeface="Calibri"/>
                          <a:cs typeface="Times New Roman"/>
                        </a:rPr>
                        <a:t>Solid State</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2</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1</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1</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a:effectLst/>
                          <a:latin typeface="Arial"/>
                          <a:ea typeface="Calibri"/>
                          <a:cs typeface="Times New Roman"/>
                        </a:rPr>
                        <a:t>1</a:t>
                      </a:r>
                      <a:endParaRPr lang="en-GB" sz="150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dirty="0">
                          <a:effectLst/>
                          <a:latin typeface="Arial"/>
                          <a:ea typeface="Calibri"/>
                          <a:cs typeface="Times New Roman"/>
                        </a:rPr>
                        <a:t>1</a:t>
                      </a:r>
                      <a:endParaRPr lang="en-GB" sz="1500" dirty="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c>
                  <a:txBody>
                    <a:bodyPr/>
                    <a:lstStyle/>
                    <a:p>
                      <a:pPr algn="ctr">
                        <a:lnSpc>
                          <a:spcPct val="115000"/>
                        </a:lnSpc>
                        <a:spcAft>
                          <a:spcPts val="0"/>
                        </a:spcAft>
                      </a:pPr>
                      <a:r>
                        <a:rPr lang="en-GB" sz="1500" dirty="0">
                          <a:effectLst/>
                          <a:latin typeface="Arial"/>
                          <a:ea typeface="Calibri"/>
                          <a:cs typeface="Times New Roman"/>
                        </a:rPr>
                        <a:t>3</a:t>
                      </a:r>
                      <a:endParaRPr lang="en-GB" sz="1500" dirty="0">
                        <a:effectLst/>
                        <a:latin typeface="Calibri"/>
                        <a:ea typeface="Calibri"/>
                        <a:cs typeface="Times New Roman"/>
                      </a:endParaRPr>
                    </a:p>
                  </a:txBody>
                  <a:tcPr marL="91418" marR="91418" marT="0"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solidFill>
                      <a:srgbClr val="A4DEE6"/>
                    </a:solidFill>
                  </a:tcPr>
                </a:tc>
              </a:tr>
            </a:tbl>
          </a:graphicData>
        </a:graphic>
      </p:graphicFrame>
    </p:spTree>
    <p:extLst>
      <p:ext uri="{BB962C8B-B14F-4D97-AF65-F5344CB8AC3E}">
        <p14:creationId xmlns:p14="http://schemas.microsoft.com/office/powerpoint/2010/main" val="44663756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Activity 2</a:t>
            </a:r>
          </a:p>
        </p:txBody>
      </p:sp>
      <p:sp>
        <p:nvSpPr>
          <p:cNvPr id="3" name="Content Placeholder 2"/>
          <p:cNvSpPr>
            <a:spLocks noGrp="1"/>
          </p:cNvSpPr>
          <p:nvPr>
            <p:ph idx="1"/>
          </p:nvPr>
        </p:nvSpPr>
        <p:spPr>
          <a:xfrm>
            <a:off x="457200" y="1600201"/>
            <a:ext cx="3106688" cy="4277652"/>
          </a:xfrm>
        </p:spPr>
        <p:txBody>
          <a:bodyPr>
            <a:normAutofit fontScale="92500" lnSpcReduction="10000"/>
          </a:bodyPr>
          <a:lstStyle/>
          <a:p>
            <a:pPr marL="0" indent="0">
              <a:buNone/>
            </a:pPr>
            <a:r>
              <a:rPr lang="en-GB" dirty="0"/>
              <a:t>Complete the mind map with:</a:t>
            </a:r>
          </a:p>
          <a:p>
            <a:pPr>
              <a:buAutoNum type="alphaLcParenR"/>
            </a:pPr>
            <a:r>
              <a:rPr lang="en-GB" dirty="0"/>
              <a:t>The three types of storage</a:t>
            </a:r>
          </a:p>
          <a:p>
            <a:pPr>
              <a:buAutoNum type="alphaLcParenR"/>
            </a:pPr>
            <a:r>
              <a:rPr lang="en-GB" dirty="0"/>
              <a:t>A definition of each type of storage</a:t>
            </a:r>
          </a:p>
          <a:p>
            <a:pPr>
              <a:buAutoNum type="alphaLcParenR"/>
            </a:pPr>
            <a:r>
              <a:rPr lang="en-GB" dirty="0"/>
              <a:t>A list of example devices</a:t>
            </a:r>
          </a:p>
          <a:p>
            <a:pPr>
              <a:buAutoNum type="alphaLcParenR"/>
            </a:pPr>
            <a:r>
              <a:rPr lang="en-GB" dirty="0"/>
              <a:t>The characteristics for that type of device</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7479" y="1556792"/>
            <a:ext cx="5532113" cy="3210655"/>
          </a:xfrm>
          <a:prstGeom prst="rect">
            <a:avLst/>
          </a:prstGeom>
        </p:spPr>
      </p:pic>
    </p:spTree>
    <p:extLst>
      <p:ext uri="{BB962C8B-B14F-4D97-AF65-F5344CB8AC3E}">
        <p14:creationId xmlns:p14="http://schemas.microsoft.com/office/powerpoint/2010/main" val="152873699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Plenary Questions</a:t>
            </a:r>
          </a:p>
        </p:txBody>
      </p:sp>
      <p:sp>
        <p:nvSpPr>
          <p:cNvPr id="3" name="Content Placeholder 2"/>
          <p:cNvSpPr>
            <a:spLocks noGrp="1"/>
          </p:cNvSpPr>
          <p:nvPr>
            <p:ph idx="1"/>
          </p:nvPr>
        </p:nvSpPr>
        <p:spPr/>
        <p:txBody>
          <a:bodyPr>
            <a:normAutofit lnSpcReduction="10000"/>
          </a:bodyPr>
          <a:lstStyle/>
          <a:p>
            <a:pPr lvl="1"/>
            <a:r>
              <a:rPr lang="en-GB" dirty="0"/>
              <a:t>What is secondary storage?</a:t>
            </a:r>
          </a:p>
          <a:p>
            <a:pPr lvl="1"/>
            <a:r>
              <a:rPr lang="en-GB" dirty="0"/>
              <a:t>Why do we need secondary storage?</a:t>
            </a:r>
          </a:p>
          <a:p>
            <a:pPr lvl="1"/>
            <a:r>
              <a:rPr lang="en-GB" dirty="0"/>
              <a:t>What are the 3 types of storage?</a:t>
            </a:r>
          </a:p>
          <a:p>
            <a:pPr lvl="1"/>
            <a:r>
              <a:rPr lang="en-GB" dirty="0"/>
              <a:t>What type of storage is a USB memory stick?</a:t>
            </a:r>
          </a:p>
          <a:p>
            <a:pPr lvl="1"/>
            <a:r>
              <a:rPr lang="en-GB" dirty="0"/>
              <a:t>What type of storage is a CDROM?</a:t>
            </a:r>
          </a:p>
          <a:p>
            <a:pPr lvl="1"/>
            <a:r>
              <a:rPr lang="en-GB" dirty="0"/>
              <a:t>What type of storage is a HDD?</a:t>
            </a:r>
          </a:p>
          <a:p>
            <a:pPr lvl="1"/>
            <a:r>
              <a:rPr lang="en-GB" dirty="0"/>
              <a:t>What type of storage is the fastest to read data from?</a:t>
            </a:r>
          </a:p>
          <a:p>
            <a:pPr lvl="1"/>
            <a:r>
              <a:rPr lang="en-GB" dirty="0"/>
              <a:t>What type of storage is the most expensive per GB?</a:t>
            </a:r>
          </a:p>
          <a:p>
            <a:pPr lvl="1"/>
            <a:r>
              <a:rPr lang="en-GB" dirty="0"/>
              <a:t>What type of storage is the most reliable?</a:t>
            </a:r>
          </a:p>
          <a:p>
            <a:pPr lvl="1"/>
            <a:r>
              <a:rPr lang="en-GB" dirty="0"/>
              <a:t>What type of storage is the least durable</a:t>
            </a:r>
            <a:r>
              <a:rPr lang="en-GB" dirty="0" smtClean="0"/>
              <a:t>?</a:t>
            </a:r>
            <a:endParaRPr lang="en-GB" dirty="0"/>
          </a:p>
        </p:txBody>
      </p:sp>
    </p:spTree>
    <p:extLst>
      <p:ext uri="{BB962C8B-B14F-4D97-AF65-F5344CB8AC3E}">
        <p14:creationId xmlns:p14="http://schemas.microsoft.com/office/powerpoint/2010/main" val="355776306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827585" y="4581127"/>
            <a:ext cx="7536954" cy="1224137"/>
          </a:xfrm>
          <a:prstGeom prst="roundRect">
            <a:avLst/>
          </a:prstGeom>
          <a:solidFill>
            <a:schemeClr val="tx1">
              <a:alpha val="20000"/>
            </a:schemeClr>
          </a:solidFill>
          <a:ln>
            <a:noFill/>
          </a:ln>
        </p:spPr>
        <p:style>
          <a:lnRef idx="2">
            <a:schemeClr val="accent5"/>
          </a:lnRef>
          <a:fillRef idx="1">
            <a:schemeClr val="lt1"/>
          </a:fillRef>
          <a:effectRef idx="0">
            <a:schemeClr val="accent5"/>
          </a:effectRef>
          <a:fontRef idx="minor">
            <a:schemeClr val="dk1"/>
          </a:fontRef>
        </p:style>
        <p:txBody>
          <a:bodyPr anchor="ctr"/>
          <a:lstStyle/>
          <a:p>
            <a:r>
              <a:rPr lang="en-GB" sz="800" b="1" dirty="0">
                <a:latin typeface="Arial" panose="020B0604020202020204" pitchFamily="34" charset="0"/>
                <a:cs typeface="Arial" panose="020B0604020202020204" pitchFamily="34" charset="0"/>
              </a:rPr>
              <a:t>OCR Resources</a:t>
            </a:r>
            <a:r>
              <a:rPr lang="en-GB" sz="800" dirty="0">
                <a:latin typeface="Arial" panose="020B0604020202020204" pitchFamily="34" charset="0"/>
                <a:cs typeface="Arial" panose="020B0604020202020204" pitchFamily="34" charset="0"/>
              </a:rPr>
              <a:t>: </a:t>
            </a:r>
            <a:r>
              <a:rPr lang="en-GB" sz="800" i="1" dirty="0">
                <a:latin typeface="Arial" panose="020B0604020202020204" pitchFamily="34" charset="0"/>
                <a:cs typeface="Arial" panose="020B0604020202020204" pitchFamily="34" charset="0"/>
              </a:rPr>
              <a:t>the small print</a:t>
            </a:r>
            <a:br>
              <a:rPr lang="en-GB" sz="800" i="1"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OCR’s resources are provided to support the teaching of OCR specifications, but in no way constitute an endorsed teaching method that is required by the Board, and the decision to use them lies with the individual teacher.   Whilst every effort is made to ensure the accuracy of the content, OCR cannot be held responsible for any errors or omissions within these resources. </a:t>
            </a:r>
            <a:br>
              <a:rPr lang="en-GB" sz="800" dirty="0">
                <a:latin typeface="Arial" panose="020B0604020202020204" pitchFamily="34" charset="0"/>
                <a:cs typeface="Arial" panose="020B0604020202020204" pitchFamily="34" charset="0"/>
              </a:rPr>
            </a:br>
            <a:r>
              <a:rPr lang="en-GB" sz="800" dirty="0">
                <a:latin typeface="Arial" panose="020B0604020202020204" pitchFamily="34" charset="0"/>
                <a:cs typeface="Arial" panose="020B0604020202020204" pitchFamily="34" charset="0"/>
              </a:rPr>
              <a:t>© OCR 2016 - This resource may be freely copied and distributed, as long as the OCR logo and this message remain intact and OCR is acknowledged as the originator of this work.</a:t>
            </a:r>
          </a:p>
          <a:p>
            <a:r>
              <a:rPr lang="en-GB" sz="800" dirty="0">
                <a:latin typeface="Arial" panose="020B0604020202020204" pitchFamily="34" charset="0"/>
                <a:cs typeface="Arial" panose="020B0604020202020204" pitchFamily="34" charset="0"/>
              </a:rPr>
              <a:t>OCR acknowledges the use of the following content: n/a</a:t>
            </a:r>
          </a:p>
          <a:p>
            <a:pPr fontAlgn="ctr"/>
            <a:r>
              <a:rPr lang="en-GB" sz="800" dirty="0">
                <a:latin typeface="Arial" panose="020B0604020202020204" pitchFamily="34" charset="0"/>
                <a:cs typeface="Arial" panose="020B0604020202020204" pitchFamily="34" charset="0"/>
              </a:rPr>
              <a:t>Please get in touch if you want to discuss the accessibility of resources we offer to support delivery of our qualifications: </a:t>
            </a:r>
            <a:r>
              <a:rPr lang="en-GB" sz="800" u="sng" dirty="0">
                <a:latin typeface="Arial" panose="020B0604020202020204" pitchFamily="34" charset="0"/>
                <a:cs typeface="Arial" panose="020B0604020202020204" pitchFamily="34" charset="0"/>
                <a:hlinkClick r:id="rId2"/>
              </a:rPr>
              <a:t>resources.feedback@ocr.org.uk</a:t>
            </a:r>
            <a:endParaRPr lang="en-GB" sz="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2263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7CCFDB"/>
          </a:solidFill>
        </p:spPr>
        <p:txBody>
          <a:bodyPr/>
          <a:lstStyle/>
          <a:p>
            <a:r>
              <a:rPr lang="en-GB" b="1" dirty="0"/>
              <a:t>Big Picture</a:t>
            </a:r>
            <a:endParaRPr lang="en-GB" dirty="0"/>
          </a:p>
        </p:txBody>
      </p:sp>
      <p:sp>
        <p:nvSpPr>
          <p:cNvPr id="3" name="Content Placeholder 2"/>
          <p:cNvSpPr>
            <a:spLocks noGrp="1"/>
          </p:cNvSpPr>
          <p:nvPr>
            <p:ph idx="1"/>
          </p:nvPr>
        </p:nvSpPr>
        <p:spPr/>
        <p:txBody>
          <a:bodyPr/>
          <a:lstStyle/>
          <a:p>
            <a:pPr marL="0" indent="0">
              <a:buNone/>
            </a:pPr>
            <a:r>
              <a:rPr lang="en-GB" dirty="0"/>
              <a:t>What do you store on your phones? On your computers? Tablets?</a:t>
            </a:r>
          </a:p>
          <a:p>
            <a:pPr marL="0" indent="0">
              <a:buNone/>
            </a:pPr>
            <a:endParaRPr lang="en-GB" dirty="0"/>
          </a:p>
          <a:p>
            <a:pPr marL="0" indent="0">
              <a:buNone/>
            </a:pPr>
            <a:r>
              <a:rPr lang="en-GB" dirty="0"/>
              <a:t>Why do we need storage devices?</a:t>
            </a:r>
          </a:p>
          <a:p>
            <a:pPr marL="0" indent="0">
              <a:buNone/>
            </a:pPr>
            <a:endParaRPr lang="en-GB" dirty="0"/>
          </a:p>
          <a:p>
            <a:pPr marL="0" indent="0">
              <a:buNone/>
            </a:pPr>
            <a:r>
              <a:rPr lang="en-GB" dirty="0"/>
              <a:t>What could computers do without storage devices?</a:t>
            </a:r>
          </a:p>
          <a:p>
            <a:pPr marL="0" indent="0">
              <a:buNone/>
            </a:pPr>
            <a:endParaRPr lang="en-GB" dirty="0"/>
          </a:p>
        </p:txBody>
      </p:sp>
    </p:spTree>
    <p:extLst>
      <p:ext uri="{BB962C8B-B14F-4D97-AF65-F5344CB8AC3E}">
        <p14:creationId xmlns:p14="http://schemas.microsoft.com/office/powerpoint/2010/main" val="119746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Learning Objectives</a:t>
            </a:r>
          </a:p>
        </p:txBody>
      </p:sp>
      <p:sp>
        <p:nvSpPr>
          <p:cNvPr id="3" name="Content Placeholder 2"/>
          <p:cNvSpPr>
            <a:spLocks noGrp="1"/>
          </p:cNvSpPr>
          <p:nvPr>
            <p:ph idx="1"/>
          </p:nvPr>
        </p:nvSpPr>
        <p:spPr/>
        <p:txBody>
          <a:bodyPr/>
          <a:lstStyle/>
          <a:p>
            <a:r>
              <a:rPr lang="en-GB" sz="2800" dirty="0"/>
              <a:t>Identify the need for and purpose of secondary storage</a:t>
            </a:r>
          </a:p>
          <a:p>
            <a:r>
              <a:rPr lang="en-GB" dirty="0"/>
              <a:t>Identify common types of storage</a:t>
            </a:r>
          </a:p>
          <a:p>
            <a:r>
              <a:rPr lang="en-GB" sz="2800" dirty="0"/>
              <a:t>Match storage devices to their type of storage</a:t>
            </a:r>
          </a:p>
          <a:p>
            <a:r>
              <a:rPr lang="en-GB" dirty="0"/>
              <a:t>Explain the characteristics of common types of storage</a:t>
            </a:r>
            <a:endParaRPr lang="en-GB" sz="2800" dirty="0"/>
          </a:p>
        </p:txBody>
      </p:sp>
    </p:spTree>
    <p:extLst>
      <p:ext uri="{BB962C8B-B14F-4D97-AF65-F5344CB8AC3E}">
        <p14:creationId xmlns:p14="http://schemas.microsoft.com/office/powerpoint/2010/main" val="20570132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Engagement Activity</a:t>
            </a:r>
          </a:p>
        </p:txBody>
      </p:sp>
      <p:sp>
        <p:nvSpPr>
          <p:cNvPr id="3" name="Content Placeholder 2"/>
          <p:cNvSpPr>
            <a:spLocks noGrp="1"/>
          </p:cNvSpPr>
          <p:nvPr>
            <p:ph idx="1"/>
          </p:nvPr>
        </p:nvSpPr>
        <p:spPr/>
        <p:txBody>
          <a:bodyPr/>
          <a:lstStyle/>
          <a:p>
            <a:r>
              <a:rPr lang="en-GB" dirty="0"/>
              <a:t>In pairs, list all the different storage devices that you use (or have used).</a:t>
            </a:r>
          </a:p>
          <a:p>
            <a:endParaRPr lang="en-GB" dirty="0"/>
          </a:p>
          <a:p>
            <a:r>
              <a:rPr lang="en-GB" dirty="0"/>
              <a:t>Extensions: What did you use them for? What type of data did you storage?</a:t>
            </a:r>
          </a:p>
          <a:p>
            <a:pPr marL="0" indent="0">
              <a:buNone/>
            </a:pPr>
            <a:endParaRPr lang="en-GB" dirty="0"/>
          </a:p>
        </p:txBody>
      </p:sp>
    </p:spTree>
    <p:extLst>
      <p:ext uri="{BB962C8B-B14F-4D97-AF65-F5344CB8AC3E}">
        <p14:creationId xmlns:p14="http://schemas.microsoft.com/office/powerpoint/2010/main" val="37670257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Key Words</a:t>
            </a:r>
          </a:p>
        </p:txBody>
      </p:sp>
      <p:sp>
        <p:nvSpPr>
          <p:cNvPr id="3" name="Content Placeholder 2"/>
          <p:cNvSpPr>
            <a:spLocks noGrp="1"/>
          </p:cNvSpPr>
          <p:nvPr>
            <p:ph idx="1"/>
          </p:nvPr>
        </p:nvSpPr>
        <p:spPr/>
        <p:txBody>
          <a:bodyPr>
            <a:normAutofit lnSpcReduction="10000"/>
          </a:bodyPr>
          <a:lstStyle/>
          <a:p>
            <a:r>
              <a:rPr lang="en-US" dirty="0"/>
              <a:t>Secondary storage</a:t>
            </a:r>
          </a:p>
          <a:p>
            <a:r>
              <a:rPr lang="en-US" dirty="0"/>
              <a:t>Optical</a:t>
            </a:r>
          </a:p>
          <a:p>
            <a:r>
              <a:rPr lang="en-US" dirty="0"/>
              <a:t>Magnetic</a:t>
            </a:r>
          </a:p>
          <a:p>
            <a:r>
              <a:rPr lang="en-US" dirty="0"/>
              <a:t>Solid State</a:t>
            </a:r>
          </a:p>
          <a:p>
            <a:pPr lvl="0"/>
            <a:r>
              <a:rPr lang="en-GB" dirty="0"/>
              <a:t>Durability</a:t>
            </a:r>
          </a:p>
          <a:p>
            <a:pPr lvl="0"/>
            <a:r>
              <a:rPr lang="en-GB" dirty="0"/>
              <a:t>Reliability</a:t>
            </a:r>
          </a:p>
          <a:p>
            <a:pPr lvl="0"/>
            <a:r>
              <a:rPr lang="en-GB" dirty="0"/>
              <a:t>Portability</a:t>
            </a:r>
          </a:p>
          <a:p>
            <a:pPr lvl="0"/>
            <a:r>
              <a:rPr lang="en-GB" dirty="0"/>
              <a:t>Capacity</a:t>
            </a:r>
          </a:p>
          <a:p>
            <a:pPr lvl="0"/>
            <a:r>
              <a:rPr lang="en-GB" dirty="0" smtClean="0"/>
              <a:t>Speed</a:t>
            </a:r>
            <a:endParaRPr lang="en-GB" dirty="0"/>
          </a:p>
        </p:txBody>
      </p:sp>
    </p:spTree>
    <p:extLst>
      <p:ext uri="{BB962C8B-B14F-4D97-AF65-F5344CB8AC3E}">
        <p14:creationId xmlns:p14="http://schemas.microsoft.com/office/powerpoint/2010/main" val="25457314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What is Secondary Storage?</a:t>
            </a:r>
          </a:p>
        </p:txBody>
      </p:sp>
      <p:sp>
        <p:nvSpPr>
          <p:cNvPr id="3" name="Content Placeholder 2"/>
          <p:cNvSpPr>
            <a:spLocks noGrp="1"/>
          </p:cNvSpPr>
          <p:nvPr>
            <p:ph idx="1"/>
          </p:nvPr>
        </p:nvSpPr>
        <p:spPr>
          <a:xfrm>
            <a:off x="457200" y="1600201"/>
            <a:ext cx="4546848" cy="4277652"/>
          </a:xfrm>
        </p:spPr>
        <p:txBody>
          <a:bodyPr/>
          <a:lstStyle/>
          <a:p>
            <a:r>
              <a:rPr lang="en-GB" sz="2000" dirty="0"/>
              <a:t>Long term storage of data, files, software, OS.</a:t>
            </a:r>
          </a:p>
          <a:p>
            <a:r>
              <a:rPr lang="en-GB" sz="2000" dirty="0"/>
              <a:t>Why do we need to store these things?</a:t>
            </a:r>
          </a:p>
          <a:p>
            <a:pPr lvl="1"/>
            <a:r>
              <a:rPr lang="en-GB" sz="1800" dirty="0"/>
              <a:t>To access it again later</a:t>
            </a:r>
          </a:p>
          <a:p>
            <a:pPr lvl="1"/>
            <a:r>
              <a:rPr lang="en-GB" sz="1800" dirty="0"/>
              <a:t>To use software</a:t>
            </a:r>
          </a:p>
          <a:p>
            <a:pPr lvl="1"/>
            <a:r>
              <a:rPr lang="en-GB" sz="1800" dirty="0"/>
              <a:t>To interact with the computer</a:t>
            </a:r>
          </a:p>
          <a:p>
            <a:r>
              <a:rPr lang="en-GB" sz="2000" dirty="0"/>
              <a:t>What would happen without secondary storage?</a:t>
            </a:r>
          </a:p>
          <a:p>
            <a:pPr lvl="1"/>
            <a:r>
              <a:rPr lang="en-GB" sz="1800" dirty="0"/>
              <a:t>Software would need to be installed each time we use it</a:t>
            </a:r>
          </a:p>
          <a:p>
            <a:pPr lvl="1"/>
            <a:r>
              <a:rPr lang="en-GB" sz="1800" dirty="0"/>
              <a:t>You couldn’t save any files, data, images, videos etc.</a:t>
            </a:r>
          </a:p>
          <a:p>
            <a:endParaRPr lang="en-GB" dirty="0"/>
          </a:p>
        </p:txBody>
      </p:sp>
      <p:pic>
        <p:nvPicPr>
          <p:cNvPr id="4" name="Picture 3" descr="Hard disk drive"/>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076056" y="1556791"/>
            <a:ext cx="3958713" cy="4321061"/>
          </a:xfrm>
          <a:prstGeom prst="rect">
            <a:avLst/>
          </a:prstGeom>
        </p:spPr>
      </p:pic>
    </p:spTree>
    <p:extLst>
      <p:ext uri="{BB962C8B-B14F-4D97-AF65-F5344CB8AC3E}">
        <p14:creationId xmlns:p14="http://schemas.microsoft.com/office/powerpoint/2010/main" val="3239215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Types of Storage</a:t>
            </a:r>
          </a:p>
        </p:txBody>
      </p:sp>
      <p:sp>
        <p:nvSpPr>
          <p:cNvPr id="3" name="Content Placeholder 2"/>
          <p:cNvSpPr>
            <a:spLocks noGrp="1"/>
          </p:cNvSpPr>
          <p:nvPr>
            <p:ph idx="1"/>
          </p:nvPr>
        </p:nvSpPr>
        <p:spPr/>
        <p:txBody>
          <a:bodyPr/>
          <a:lstStyle/>
          <a:p>
            <a:r>
              <a:rPr lang="en-GB" dirty="0"/>
              <a:t>Optical</a:t>
            </a:r>
          </a:p>
          <a:p>
            <a:r>
              <a:rPr lang="en-GB" dirty="0"/>
              <a:t>Magnetic</a:t>
            </a:r>
          </a:p>
          <a:p>
            <a:r>
              <a:rPr lang="en-GB" dirty="0"/>
              <a:t>Solid State</a:t>
            </a:r>
          </a:p>
          <a:p>
            <a:endParaRPr lang="en-GB" dirty="0"/>
          </a:p>
        </p:txBody>
      </p:sp>
    </p:spTree>
    <p:extLst>
      <p:ext uri="{BB962C8B-B14F-4D97-AF65-F5344CB8AC3E}">
        <p14:creationId xmlns:p14="http://schemas.microsoft.com/office/powerpoint/2010/main" val="830411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Ds"/>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11226" y="2636912"/>
            <a:ext cx="9232429" cy="3369568"/>
          </a:xfrm>
          <a:prstGeom prst="rect">
            <a:avLst/>
          </a:prstGeom>
        </p:spPr>
      </p:pic>
      <p:sp>
        <p:nvSpPr>
          <p:cNvPr id="2" name="Title 1"/>
          <p:cNvSpPr>
            <a:spLocks noGrp="1"/>
          </p:cNvSpPr>
          <p:nvPr>
            <p:ph type="title"/>
          </p:nvPr>
        </p:nvSpPr>
        <p:spPr/>
        <p:txBody>
          <a:bodyPr/>
          <a:lstStyle/>
          <a:p>
            <a:r>
              <a:rPr lang="en-GB" b="1" dirty="0"/>
              <a:t>Optical</a:t>
            </a:r>
          </a:p>
        </p:txBody>
      </p:sp>
      <p:sp>
        <p:nvSpPr>
          <p:cNvPr id="3" name="Content Placeholder 2"/>
          <p:cNvSpPr>
            <a:spLocks noGrp="1"/>
          </p:cNvSpPr>
          <p:nvPr>
            <p:ph idx="1"/>
          </p:nvPr>
        </p:nvSpPr>
        <p:spPr>
          <a:xfrm>
            <a:off x="611560" y="1340768"/>
            <a:ext cx="8232246" cy="4277652"/>
          </a:xfrm>
        </p:spPr>
        <p:txBody>
          <a:bodyPr/>
          <a:lstStyle/>
          <a:p>
            <a:r>
              <a:rPr lang="en-GB" sz="2800" dirty="0"/>
              <a:t>A laser light creates marks in a pattern on the disk </a:t>
            </a:r>
          </a:p>
          <a:p>
            <a:r>
              <a:rPr lang="en-GB" sz="2800" dirty="0"/>
              <a:t>A laser light detects where the marks are and translates this into a readable format</a:t>
            </a:r>
          </a:p>
          <a:p>
            <a:endParaRPr lang="en-GB" dirty="0"/>
          </a:p>
        </p:txBody>
      </p:sp>
    </p:spTree>
    <p:extLst>
      <p:ext uri="{BB962C8B-B14F-4D97-AF65-F5344CB8AC3E}">
        <p14:creationId xmlns:p14="http://schemas.microsoft.com/office/powerpoint/2010/main" val="36697348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t>Magnetic</a:t>
            </a:r>
          </a:p>
        </p:txBody>
      </p:sp>
      <p:sp>
        <p:nvSpPr>
          <p:cNvPr id="3" name="Content Placeholder 2"/>
          <p:cNvSpPr>
            <a:spLocks noGrp="1"/>
          </p:cNvSpPr>
          <p:nvPr>
            <p:ph idx="1"/>
          </p:nvPr>
        </p:nvSpPr>
        <p:spPr>
          <a:xfrm>
            <a:off x="457200" y="1600201"/>
            <a:ext cx="4762872" cy="4277652"/>
          </a:xfrm>
        </p:spPr>
        <p:txBody>
          <a:bodyPr/>
          <a:lstStyle/>
          <a:p>
            <a:r>
              <a:rPr lang="en-GB" sz="2800" dirty="0"/>
              <a:t>Read/write move across the medium and change how magnetised that part of the medium is</a:t>
            </a:r>
          </a:p>
          <a:p>
            <a:r>
              <a:rPr lang="en-GB" sz="2800" dirty="0"/>
              <a:t>E.g. one level of magnetism will be a 1, a second will be a 0</a:t>
            </a:r>
          </a:p>
        </p:txBody>
      </p:sp>
      <p:pic>
        <p:nvPicPr>
          <p:cNvPr id="5" name="Picture 4" descr="Hard disk drive"/>
          <p:cNvPicPr>
            <a:picLocks/>
          </p:cNvPicPr>
          <p:nvPr/>
        </p:nvPicPr>
        <p:blipFill>
          <a:blip r:embed="rId2" cstate="print">
            <a:extLst>
              <a:ext uri="{28A0092B-C50C-407E-A947-70E740481C1C}">
                <a14:useLocalDpi xmlns:a14="http://schemas.microsoft.com/office/drawing/2010/main" val="0"/>
              </a:ext>
            </a:extLst>
          </a:blip>
          <a:stretch>
            <a:fillRect/>
          </a:stretch>
        </p:blipFill>
        <p:spPr>
          <a:xfrm>
            <a:off x="5076056" y="1556791"/>
            <a:ext cx="3958713" cy="4321061"/>
          </a:xfrm>
          <a:prstGeom prst="rect">
            <a:avLst/>
          </a:prstGeom>
        </p:spPr>
      </p:pic>
    </p:spTree>
    <p:extLst>
      <p:ext uri="{BB962C8B-B14F-4D97-AF65-F5344CB8AC3E}">
        <p14:creationId xmlns:p14="http://schemas.microsoft.com/office/powerpoint/2010/main" val="556650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472</TotalTime>
  <Words>651</Words>
  <Application>Microsoft Office PowerPoint</Application>
  <PresentationFormat>On-screen Show (4:3)</PresentationFormat>
  <Paragraphs>155</Paragraphs>
  <Slides>18</Slides>
  <Notes>0</Notes>
  <HiddenSlides>0</HiddenSlides>
  <MMClips>0</MMClips>
  <ScaleCrop>false</ScaleCrop>
  <HeadingPairs>
    <vt:vector size="4" baseType="variant">
      <vt:variant>
        <vt:lpstr>Theme</vt:lpstr>
      </vt:variant>
      <vt:variant>
        <vt:i4>3</vt:i4>
      </vt:variant>
      <vt:variant>
        <vt:lpstr>Slide Titles</vt:lpstr>
      </vt:variant>
      <vt:variant>
        <vt:i4>18</vt:i4>
      </vt:variant>
    </vt:vector>
  </HeadingPairs>
  <TitlesOfParts>
    <vt:vector size="21" baseType="lpstr">
      <vt:lpstr>1_Custom Design</vt:lpstr>
      <vt:lpstr>Custom Design</vt:lpstr>
      <vt:lpstr>2_Custom Design</vt:lpstr>
      <vt:lpstr>Unit 1.3 Storage Lesson 1: Storage Devices</vt:lpstr>
      <vt:lpstr>Big Picture</vt:lpstr>
      <vt:lpstr>Learning Objectives</vt:lpstr>
      <vt:lpstr>Engagement Activity</vt:lpstr>
      <vt:lpstr>Key Words</vt:lpstr>
      <vt:lpstr>What is Secondary Storage?</vt:lpstr>
      <vt:lpstr>Types of Storage</vt:lpstr>
      <vt:lpstr>Optical</vt:lpstr>
      <vt:lpstr>Magnetic</vt:lpstr>
      <vt:lpstr>Solid State</vt:lpstr>
      <vt:lpstr>Activity 1</vt:lpstr>
      <vt:lpstr>Activity 1 - Answer</vt:lpstr>
      <vt:lpstr>Characteristics of Storage Devices</vt:lpstr>
      <vt:lpstr>Characteristics of Storage Devices</vt:lpstr>
      <vt:lpstr>Characteristics of Storage Devices</vt:lpstr>
      <vt:lpstr>Activity 2</vt:lpstr>
      <vt:lpstr>Plenary Questions</vt:lpstr>
      <vt:lpstr>PowerPoint Presentation</vt:lpstr>
    </vt:vector>
  </TitlesOfParts>
  <Company>Cambridge Assessment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GCSE Computer Science Unit 1.3 Storage Lesson 1</dc:title>
  <dc:creator>OCR</dc:creator>
  <cp:keywords>Computer Science, GCSE, Storage</cp:keywords>
  <cp:lastModifiedBy>Ganka Taneva</cp:lastModifiedBy>
  <cp:revision>40</cp:revision>
  <dcterms:created xsi:type="dcterms:W3CDTF">2015-10-07T12:54:48Z</dcterms:created>
  <dcterms:modified xsi:type="dcterms:W3CDTF">2016-05-26T14:04:51Z</dcterms:modified>
</cp:coreProperties>
</file>